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6"/>
  </p:notesMasterIdLst>
  <p:handoutMasterIdLst>
    <p:handoutMasterId r:id="rId37"/>
  </p:handoutMasterIdLst>
  <p:sldIdLst>
    <p:sldId id="256" r:id="rId5"/>
    <p:sldId id="346" r:id="rId6"/>
    <p:sldId id="258" r:id="rId7"/>
    <p:sldId id="355" r:id="rId8"/>
    <p:sldId id="396" r:id="rId9"/>
    <p:sldId id="389" r:id="rId10"/>
    <p:sldId id="397" r:id="rId11"/>
    <p:sldId id="398" r:id="rId12"/>
    <p:sldId id="413" r:id="rId13"/>
    <p:sldId id="409" r:id="rId14"/>
    <p:sldId id="410" r:id="rId15"/>
    <p:sldId id="399" r:id="rId16"/>
    <p:sldId id="407" r:id="rId17"/>
    <p:sldId id="411" r:id="rId18"/>
    <p:sldId id="412" r:id="rId19"/>
    <p:sldId id="401" r:id="rId20"/>
    <p:sldId id="423" r:id="rId21"/>
    <p:sldId id="402" r:id="rId22"/>
    <p:sldId id="414" r:id="rId23"/>
    <p:sldId id="415" r:id="rId24"/>
    <p:sldId id="417" r:id="rId25"/>
    <p:sldId id="418" r:id="rId26"/>
    <p:sldId id="424" r:id="rId27"/>
    <p:sldId id="419" r:id="rId28"/>
    <p:sldId id="421" r:id="rId29"/>
    <p:sldId id="403" r:id="rId30"/>
    <p:sldId id="404" r:id="rId31"/>
    <p:sldId id="405" r:id="rId32"/>
    <p:sldId id="406" r:id="rId33"/>
    <p:sldId id="270" r:id="rId34"/>
    <p:sldId id="425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AAE04"/>
    <a:srgbClr val="505050"/>
    <a:srgbClr val="6785C1"/>
    <a:srgbClr val="FFFFFF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oinup.ec.europa.eu/solution/analysis-and-specifications-cross-border-emandates-system-ec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/>
              <a:t>Working 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/>
              <a:t>10</a:t>
            </a:r>
            <a:r>
              <a:rPr lang="en-GB" baseline="30000" noProof="0" dirty="0"/>
              <a:t>th</a:t>
            </a:r>
            <a:r>
              <a:rPr lang="en-GB" noProof="0" dirty="0"/>
              <a:t> January 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60346"/>
            <a:ext cx="1552784" cy="403847"/>
          </a:xfrm>
        </p:spPr>
        <p:txBody>
          <a:bodyPr/>
          <a:lstStyle/>
          <a:p>
            <a:r>
              <a:rPr lang="en-GB" dirty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eBusiness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142326"/>
            <a:ext cx="1552784" cy="650400"/>
          </a:xfrm>
        </p:spPr>
        <p:txBody>
          <a:bodyPr/>
          <a:lstStyle/>
          <a:p>
            <a:r>
              <a:rPr lang="en-GB" noProof="0" dirty="0"/>
              <a:t>Use Cases</a:t>
            </a:r>
          </a:p>
          <a:p>
            <a:r>
              <a:rPr lang="en-GB" dirty="0"/>
              <a:t>and </a:t>
            </a:r>
          </a:p>
          <a:p>
            <a:r>
              <a:rPr lang="en-GB" noProof="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382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Cases</a:t>
            </a:r>
          </a:p>
        </p:txBody>
      </p:sp>
      <p:sp>
        <p:nvSpPr>
          <p:cNvPr id="9" name="Shape 463"/>
          <p:cNvSpPr/>
          <p:nvPr/>
        </p:nvSpPr>
        <p:spPr>
          <a:xfrm rot="10800000" flipH="1">
            <a:off x="210053" y="1712325"/>
            <a:ext cx="8798480" cy="4832408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ángulo 10"/>
          <p:cNvSpPr/>
          <p:nvPr/>
        </p:nvSpPr>
        <p:spPr>
          <a:xfrm>
            <a:off x="210053" y="1929413"/>
            <a:ext cx="87984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0 – Cross-border User eAuthorisation (i.e. on behalf of oneself)</a:t>
            </a:r>
          </a:p>
          <a:p>
            <a:endParaRPr lang="en-US" sz="14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person16 wants to use on his/her behalf a service that is in another EU MS”.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1 – Cross-border Mandatee eAuthorisation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 in MS-A, acting on behalf of another Natural or Legal Person, wants to access a Service that is in MS-B”.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2 – Creation of an eMandate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Person in MS-A wants to create an eMandate to empower one or more Persons that is in MS-B to access one or more Services on her behalf”.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3 – Delegation of Powers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Mandatee, with the Power to delegate35, assigns the Power of the Mandator to another Mandatee”.</a:t>
            </a:r>
          </a:p>
          <a:p>
            <a:endParaRPr lang="en-US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0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8"/>
            <a:ext cx="8798480" cy="486833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3" y="1550165"/>
            <a:ext cx="2097011" cy="122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" y="2856307"/>
            <a:ext cx="2097011" cy="701009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5" y="3678286"/>
            <a:ext cx="2091189" cy="1252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1" y="4991206"/>
            <a:ext cx="2092884" cy="1231795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21" name="Rectángulo 20"/>
          <p:cNvSpPr/>
          <p:nvPr/>
        </p:nvSpPr>
        <p:spPr>
          <a:xfrm>
            <a:off x="3065996" y="185897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5996" y="297597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Spanish Service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65996" y="391583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065996" y="529155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Spanish Service.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1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1555207"/>
            <a:ext cx="2097011" cy="12080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" y="2812250"/>
            <a:ext cx="2105478" cy="1224185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28" name="Imagen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" y="4093882"/>
            <a:ext cx="2097011" cy="1316178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129" name="Rectángulo 128"/>
          <p:cNvSpPr/>
          <p:nvPr/>
        </p:nvSpPr>
        <p:spPr>
          <a:xfrm>
            <a:off x="2870200" y="1859171"/>
            <a:ext cx="6002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French eMandate Registry to create an eMandate and empower another French Person to access online to the system of a French Service Provider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2870200" y="2974975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Danish eMandate Registry to create an eMandate and empower a Danish Person to access online to the system of a Danish Service Provider. This situation implies that a French Person can use a Danish eMandate Registry to create an eMandate.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2870200" y="4242136"/>
            <a:ext cx="5935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German Person uses a German eMandate Registry to create an eMandate and empower an Austrian Person to access online to the system of a German Service Provider. This situation implies that a German eMandate Registry can recognize a Mandatee from another Member State, for example if the Mandatee is a Legal Person registered in another country.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2" name="Imagen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9" y="5467507"/>
            <a:ext cx="2085782" cy="1219426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2870200" y="5626227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Portuguese Person uses a Greek eMandate Registry to create an eMandate and empower another Portuguese Person to access online to the system of a Greek Service Provider. This situation implies that a Greek eMandate Registry can recognize a Mandator and a Mandatee from another Member State.</a:t>
            </a:r>
          </a:p>
        </p:txBody>
      </p:sp>
    </p:spTree>
    <p:extLst>
      <p:ext uri="{BB962C8B-B14F-4D97-AF65-F5344CB8AC3E}">
        <p14:creationId xmlns:p14="http://schemas.microsoft.com/office/powerpoint/2010/main" val="374887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</a:t>
            </a:r>
            <a:r>
              <a:rPr lang="en-GB" sz="1800" noProof="0" dirty="0" smtClean="0"/>
              <a:t>Ontology – General Approach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1" y="2286325"/>
            <a:ext cx="8661379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5"/>
            <a:ext cx="643551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Round-table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project (introduction)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Meeting objectives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Glossary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Use Cases and Scenarios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Ontology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How to cooperate (Laia Bota)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Next WG sessions (Rui Venâncio)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(2/4)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6"/>
            <a:ext cx="6441223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(3/4)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27187"/>
            <a:ext cx="5934076" cy="5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(4/4)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6" y="1600199"/>
            <a:ext cx="59291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(CPSV-AP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6" y="1565804"/>
            <a:ext cx="597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(W3C Organization)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430187" y="1929678"/>
            <a:ext cx="8177430" cy="41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How </a:t>
            </a:r>
          </a:p>
          <a:p>
            <a:r>
              <a:rPr lang="en-GB" noProof="0" dirty="0"/>
              <a:t>to </a:t>
            </a:r>
          </a:p>
          <a:p>
            <a:r>
              <a:rPr lang="en-GB" noProof="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50072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How to cooperate</a:t>
            </a:r>
          </a:p>
        </p:txBody>
      </p:sp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r>
              <a:rPr lang="es-ES" dirty="0"/>
              <a:t>https://github.com/everis-rpam/RPaM-Ontology/wiki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2573397" y="64139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003399"/>
                </a:solidFill>
                <a:hlinkClick r:id="rId2"/>
              </a:rPr>
              <a:t>https://</a:t>
            </a:r>
            <a:r>
              <a:rPr lang="es-ES" sz="1100" dirty="0" smtClean="0">
                <a:solidFill>
                  <a:srgbClr val="003399"/>
                </a:solidFill>
                <a:hlinkClick r:id="rId2"/>
              </a:rPr>
              <a:t>github.com/everis-rpam/RPaM-Ontology/wiki</a:t>
            </a:r>
            <a:endParaRPr lang="es-ES" sz="1100" dirty="0">
              <a:solidFill>
                <a:srgbClr val="003399"/>
              </a:solidFill>
            </a:endParaRP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4994"/>
            <a:ext cx="78105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62168"/>
              </p:ext>
            </p:extLst>
          </p:nvPr>
        </p:nvGraphicFramePr>
        <p:xfrm>
          <a:off x="934805" y="2838342"/>
          <a:ext cx="237136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31st January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 February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44053"/>
              </p:ext>
            </p:extLst>
          </p:nvPr>
        </p:nvGraphicFramePr>
        <p:xfrm>
          <a:off x="5062828" y="3187854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Sample questions</a:t>
            </a:r>
            <a:endParaRPr lang="en-GB" sz="1800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71030" y="2163971"/>
            <a:ext cx="798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1- Is there any situation where the eMandate (or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ePower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) would not aim to trigger an eAuthorisation?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2- Is it possible to come up with a set of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 public services?” What would these be? SDGR-based?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- Would it be possible for a MS to rely on a simple eAuthorisation “OK/KO” returned from the cross-border eMandate Registry, at least for the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” public services?</a:t>
            </a:r>
          </a:p>
          <a:p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4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49199"/>
            <a:ext cx="1552784" cy="650400"/>
          </a:xfrm>
        </p:spPr>
        <p:txBody>
          <a:bodyPr/>
          <a:lstStyle/>
          <a:p>
            <a:r>
              <a:rPr lang="en-GB" dirty="0"/>
              <a:t>Next </a:t>
            </a:r>
          </a:p>
          <a:p>
            <a:r>
              <a:rPr lang="en-GB" dirty="0"/>
              <a:t>WG </a:t>
            </a:r>
          </a:p>
          <a:p>
            <a:r>
              <a:rPr lang="en-GB" dirty="0"/>
              <a:t>sessions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project (introduction)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Isa</a:t>
            </a:r>
            <a:r>
              <a:rPr lang="en-GB" sz="16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Programme Action 2016.12 “Semantic Interoperability for Representation Powers and Mandates. (DIGIT with support of CNECT).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Seeks to create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shared European data model for Representation Powers and Mandates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creating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common semantic framework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Project from March 2018 to April 2019 divided in three phases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1: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MSs'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preparedness for cross-border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2 with three main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Analisys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of already existing electronic Mandate systems and data models in Austria, Belgium, Finland, The Netherlands, Portugal and Spain.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Definition of the solution to the main cross-order interoperability challenges.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Detailed description of the cross-border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3: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Share all findings and collect the feedback and discuss with WGs.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Resulting in a mature date model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Meeting objectives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Discuss the project reports: use cases, solutions, difference between Powers and Mandates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Present the first conceptual model proposal and start first discussions</a:t>
            </a: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the WG will be able to access the information in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to interact and communicate in the context of the Working Group</a:t>
            </a: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 anchor="t"/>
          <a:lstStyle/>
          <a:p>
            <a:r>
              <a:rPr lang="en-GB" dirty="0">
                <a:cs typeface="Arial"/>
              </a:rPr>
              <a:t>Introduction</a:t>
            </a:r>
            <a:endParaRPr lang="en-GB" noProof="0" dirty="0">
              <a:cs typeface="Arial"/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856878"/>
            <a:ext cx="4370931" cy="348343"/>
          </a:xfrm>
        </p:spPr>
        <p:txBody>
          <a:bodyPr anchor="t"/>
          <a:lstStyle/>
          <a:p>
            <a:r>
              <a:rPr lang="en-GB" sz="1800"/>
              <a:t>Webminar Inputs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C33167-1E52-4015-B3E1-006D04E3B3E9}"/>
              </a:ext>
            </a:extLst>
          </p:cNvPr>
          <p:cNvSpPr txBox="1"/>
          <p:nvPr/>
        </p:nvSpPr>
        <p:spPr>
          <a:xfrm>
            <a:off x="971079" y="6279888"/>
            <a:ext cx="708848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https://joinup.ec.europa.eu/solution/analysis-and-specifications-cross-border-emandates-system-ec</a:t>
            </a:r>
            <a:endParaRPr lang="en-GB" sz="1200">
              <a:solidFill>
                <a:schemeClr val="accent4">
                  <a:lumMod val="50000"/>
                </a:schemeClr>
              </a:solidFill>
              <a:cs typeface="Arial"/>
              <a:hlinkClick r:id="" action="ppaction://noaction"/>
            </a:endParaRP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AD3B9B23-CA5A-4FE4-AAEE-636E288B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643787"/>
            <a:ext cx="8543216" cy="4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10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12DFB-E463-4D9F-8FC1-4BA76C563568}">
  <ds:schemaRefs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</TotalTime>
  <Words>1128</Words>
  <Application>Microsoft Office PowerPoint</Application>
  <PresentationFormat>Presentación en pantalla (4:3)</PresentationFormat>
  <Paragraphs>190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60</cp:revision>
  <dcterms:created xsi:type="dcterms:W3CDTF">1601-01-01T00:00:00Z</dcterms:created>
  <dcterms:modified xsi:type="dcterms:W3CDTF">2019-01-10T11:17:56Z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